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7" name="Date Placeholder 6"/>
          <p:cNvSpPr>
            <a:spLocks noGrp="1"/>
          </p:cNvSpPr>
          <p:nvPr>
            <p:ph type="dt" sz="half" idx="10"/>
          </p:nvPr>
        </p:nvSpPr>
        <p:spPr/>
        <p:txBody>
          <a:bodyPr/>
          <a:lstStyle/>
          <a:p>
            <a:fld id="{A2919EC0-0FED-406E-A18B-A9578E9664B8}" type="datetimeFigureOut">
              <a:rPr lang="ar-IQ" smtClean="0"/>
              <a:t>19/12/1441</a:t>
            </a:fld>
            <a:endParaRPr lang="ar-IQ"/>
          </a:p>
        </p:txBody>
      </p:sp>
      <p:sp>
        <p:nvSpPr>
          <p:cNvPr id="8" name="Slide Number Placeholder 7"/>
          <p:cNvSpPr>
            <a:spLocks noGrp="1"/>
          </p:cNvSpPr>
          <p:nvPr>
            <p:ph type="sldNum" sz="quarter" idx="11"/>
          </p:nvPr>
        </p:nvSpPr>
        <p:spPr/>
        <p:txBody>
          <a:bodyPr/>
          <a:lstStyle/>
          <a:p>
            <a:fld id="{4F1E3F9D-FA46-48FF-8AAE-85D6338F64F1}" type="slidenum">
              <a:rPr lang="ar-IQ" smtClean="0"/>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2919EC0-0FED-406E-A18B-A9578E9664B8}"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1E3F9D-FA46-48FF-8AAE-85D6338F64F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2919EC0-0FED-406E-A18B-A9578E9664B8}"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1E3F9D-FA46-48FF-8AAE-85D6338F64F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10"/>
          </p:nvPr>
        </p:nvSpPr>
        <p:spPr/>
        <p:txBody>
          <a:bodyPr/>
          <a:lstStyle/>
          <a:p>
            <a:fld id="{A2919EC0-0FED-406E-A18B-A9578E9664B8}"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1E3F9D-FA46-48FF-8AAE-85D6338F64F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2919EC0-0FED-406E-A18B-A9578E9664B8}"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F1E3F9D-FA46-48FF-8AAE-85D6338F64F1}" type="slidenum">
              <a:rPr lang="ar-IQ" smtClean="0"/>
              <a:t>‹#›</a:t>
            </a:fld>
            <a:endParaRPr lang="ar-IQ"/>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5" name="Date Placeholder 4"/>
          <p:cNvSpPr>
            <a:spLocks noGrp="1"/>
          </p:cNvSpPr>
          <p:nvPr>
            <p:ph type="dt" sz="half" idx="10"/>
          </p:nvPr>
        </p:nvSpPr>
        <p:spPr/>
        <p:txBody>
          <a:bodyPr/>
          <a:lstStyle/>
          <a:p>
            <a:fld id="{A2919EC0-0FED-406E-A18B-A9578E9664B8}" type="datetimeFigureOut">
              <a:rPr lang="ar-IQ" smtClean="0"/>
              <a:t>19/12/1441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F1E3F9D-FA46-48FF-8AAE-85D6338F64F1}" type="slidenum">
              <a:rPr lang="ar-IQ" smtClean="0"/>
              <a:t>‹#›</a:t>
            </a:fld>
            <a:endParaRPr lang="ar-IQ"/>
          </a:p>
        </p:txBody>
      </p:sp>
      <p:sp>
        <p:nvSpPr>
          <p:cNvPr id="9" name="Content Placeholder 8"/>
          <p:cNvSpPr>
            <a:spLocks noGrp="1"/>
          </p:cNvSpPr>
          <p:nvPr>
            <p:ph sz="quarter" idx="13"/>
          </p:nvPr>
        </p:nvSpPr>
        <p:spPr>
          <a:xfrm>
            <a:off x="365760" y="1600200"/>
            <a:ext cx="4041648" cy="452628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A2919EC0-0FED-406E-A18B-A9578E9664B8}" type="datetimeFigureOut">
              <a:rPr lang="ar-IQ" smtClean="0"/>
              <a:t>19/12/1441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F1E3F9D-FA46-48FF-8AAE-85D6338F64F1}" type="slidenum">
              <a:rPr lang="ar-IQ" smtClean="0"/>
              <a:t>‹#›</a:t>
            </a:fld>
            <a:endParaRPr lang="ar-IQ"/>
          </a:p>
        </p:txBody>
      </p:sp>
      <p:sp>
        <p:nvSpPr>
          <p:cNvPr id="11" name="Content Placeholder 10"/>
          <p:cNvSpPr>
            <a:spLocks noGrp="1"/>
          </p:cNvSpPr>
          <p:nvPr>
            <p:ph sz="quarter" idx="13"/>
          </p:nvPr>
        </p:nvSpPr>
        <p:spPr>
          <a:xfrm>
            <a:off x="457200" y="2212848"/>
            <a:ext cx="4041648" cy="391363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A2919EC0-0FED-406E-A18B-A9578E9664B8}" type="datetimeFigureOut">
              <a:rPr lang="ar-IQ" smtClean="0"/>
              <a:t>19/12/1441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F1E3F9D-FA46-48FF-8AAE-85D6338F64F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919EC0-0FED-406E-A18B-A9578E9664B8}" type="datetimeFigureOut">
              <a:rPr lang="ar-IQ" smtClean="0"/>
              <a:t>19/12/1441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F1E3F9D-FA46-48FF-8AAE-85D6338F64F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2919EC0-0FED-406E-A18B-A9578E9664B8}" type="datetimeFigureOut">
              <a:rPr lang="ar-IQ" smtClean="0"/>
              <a:t>19/12/1441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F1E3F9D-FA46-48FF-8AAE-85D6338F64F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2919EC0-0FED-406E-A18B-A9578E9664B8}" type="datetimeFigureOut">
              <a:rPr lang="ar-IQ" smtClean="0"/>
              <a:t>19/12/1441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F1E3F9D-FA46-48FF-8AAE-85D6338F64F1}"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2919EC0-0FED-406E-A18B-A9578E9664B8}" type="datetimeFigureOut">
              <a:rPr lang="ar-IQ" smtClean="0"/>
              <a:t>19/12/1441</a:t>
            </a:fld>
            <a:endParaRPr lang="ar-IQ"/>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IQ"/>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F1E3F9D-FA46-48FF-8AAE-85D6338F64F1}" type="slidenum">
              <a:rPr lang="ar-IQ" smtClean="0"/>
              <a:t>‹#›</a:t>
            </a:fld>
            <a:endParaRPr lang="ar-IQ"/>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شبكات </a:t>
            </a:r>
            <a:r>
              <a:rPr lang="ar-SA" dirty="0" smtClean="0"/>
              <a:t>المعلومات</a:t>
            </a:r>
            <a:r>
              <a:rPr lang="ar-IQ" dirty="0" smtClean="0"/>
              <a:t> </a:t>
            </a:r>
            <a:endParaRPr lang="ar-IQ" dirty="0"/>
          </a:p>
        </p:txBody>
      </p:sp>
      <p:sp>
        <p:nvSpPr>
          <p:cNvPr id="3" name="عنوان فرعي 2"/>
          <p:cNvSpPr>
            <a:spLocks noGrp="1"/>
          </p:cNvSpPr>
          <p:nvPr>
            <p:ph type="subTitle" idx="1"/>
          </p:nvPr>
        </p:nvSpPr>
        <p:spPr/>
        <p:txBody>
          <a:bodyPr/>
          <a:lstStyle/>
          <a:p>
            <a:r>
              <a:rPr lang="ar-IQ" dirty="0" smtClean="0"/>
              <a:t>متطلبات الارتباط بالانترنت والشبكة العنكبوتية</a:t>
            </a:r>
          </a:p>
          <a:p>
            <a:r>
              <a:rPr lang="ar-IQ" dirty="0" smtClean="0"/>
              <a:t>د. سلمان جودي داود</a:t>
            </a:r>
            <a:endParaRPr lang="ar-IQ" dirty="0"/>
          </a:p>
        </p:txBody>
      </p:sp>
    </p:spTree>
    <p:extLst>
      <p:ext uri="{BB962C8B-B14F-4D97-AF65-F5344CB8AC3E}">
        <p14:creationId xmlns:p14="http://schemas.microsoft.com/office/powerpoint/2010/main" val="1659080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متطلبات الارتباط بالأنترنت  </a:t>
            </a:r>
            <a:endParaRPr lang="ar-IQ" dirty="0"/>
          </a:p>
        </p:txBody>
      </p:sp>
      <p:sp>
        <p:nvSpPr>
          <p:cNvPr id="3" name="عنصر نائب للمحتوى 2"/>
          <p:cNvSpPr>
            <a:spLocks noGrp="1"/>
          </p:cNvSpPr>
          <p:nvPr>
            <p:ph idx="1"/>
          </p:nvPr>
        </p:nvSpPr>
        <p:spPr/>
        <p:txBody>
          <a:bodyPr>
            <a:normAutofit/>
          </a:bodyPr>
          <a:lstStyle/>
          <a:p>
            <a:pPr>
              <a:buFont typeface="Arial" charset="0"/>
              <a:buChar char="•"/>
            </a:pPr>
            <a:r>
              <a:rPr lang="ar-IQ" b="1" dirty="0" smtClean="0"/>
              <a:t>متطلبات </a:t>
            </a:r>
            <a:r>
              <a:rPr lang="ar-IQ" b="1" dirty="0"/>
              <a:t>الارتباط </a:t>
            </a:r>
            <a:r>
              <a:rPr lang="ar-IQ" b="1" dirty="0" smtClean="0"/>
              <a:t>بالأنترنت</a:t>
            </a:r>
          </a:p>
          <a:p>
            <a:pPr marL="0" indent="0">
              <a:buNone/>
            </a:pPr>
            <a:r>
              <a:rPr lang="ar-IQ" dirty="0"/>
              <a:t>أولا/ الأجهزة</a:t>
            </a:r>
            <a:endParaRPr lang="en-US" dirty="0"/>
          </a:p>
          <a:p>
            <a:pPr marL="0" indent="0">
              <a:buNone/>
            </a:pPr>
            <a:r>
              <a:rPr lang="ar-IQ" dirty="0"/>
              <a:t>من جهة مزود خدمة الانترنت يحتاج إلى :-</a:t>
            </a:r>
            <a:endParaRPr lang="en-US" dirty="0"/>
          </a:p>
          <a:p>
            <a:pPr marL="0" indent="0">
              <a:buNone/>
            </a:pPr>
            <a:r>
              <a:rPr lang="ar-IQ" dirty="0" smtClean="0"/>
              <a:t>1- </a:t>
            </a:r>
            <a:r>
              <a:rPr lang="ar-IQ" dirty="0"/>
              <a:t>جهاز خادم (</a:t>
            </a:r>
            <a:r>
              <a:rPr lang="en-US" dirty="0"/>
              <a:t> (Server</a:t>
            </a:r>
            <a:r>
              <a:rPr lang="ar-IQ" dirty="0"/>
              <a:t> مركزي للسيطرة وإدارة المنظومة الخاصة </a:t>
            </a:r>
            <a:r>
              <a:rPr lang="ar-IQ" dirty="0" smtClean="0"/>
              <a:t>بالأنترنت. </a:t>
            </a:r>
            <a:endParaRPr lang="en-US" dirty="0"/>
          </a:p>
          <a:p>
            <a:pPr marL="0" indent="0">
              <a:buNone/>
            </a:pPr>
            <a:r>
              <a:rPr lang="ar-IQ" dirty="0" smtClean="0"/>
              <a:t>2- </a:t>
            </a:r>
            <a:r>
              <a:rPr lang="ar-IQ" dirty="0"/>
              <a:t>منظومة تستقبل الإشارة عن طريق طبق الاستقبال (</a:t>
            </a:r>
            <a:r>
              <a:rPr lang="en-US" dirty="0"/>
              <a:t>Dish</a:t>
            </a:r>
            <a:r>
              <a:rPr lang="ar-IQ" dirty="0"/>
              <a:t>) وتبث الإشارة للتزود بالخدمة.</a:t>
            </a:r>
            <a:endParaRPr lang="en-US" dirty="0"/>
          </a:p>
          <a:p>
            <a:pPr marL="0" indent="0">
              <a:buNone/>
            </a:pPr>
            <a:r>
              <a:rPr lang="ar-IQ" dirty="0" smtClean="0"/>
              <a:t>3- </a:t>
            </a:r>
            <a:r>
              <a:rPr lang="ar-IQ" dirty="0"/>
              <a:t>جهاز موجه (</a:t>
            </a:r>
            <a:r>
              <a:rPr lang="en-US" dirty="0"/>
              <a:t>Router</a:t>
            </a:r>
            <a:r>
              <a:rPr lang="ar-IQ" dirty="0"/>
              <a:t>) يوجه ويحول الإشارة إلى أجهزة مستخدمي خدمة الانترنت.</a:t>
            </a:r>
            <a:endParaRPr lang="en-US" dirty="0"/>
          </a:p>
          <a:p>
            <a:pPr marL="0" indent="0">
              <a:buNone/>
            </a:pPr>
            <a:endParaRPr lang="ar-IQ" dirty="0"/>
          </a:p>
        </p:txBody>
      </p:sp>
    </p:spTree>
    <p:extLst>
      <p:ext uri="{BB962C8B-B14F-4D97-AF65-F5344CB8AC3E}">
        <p14:creationId xmlns:p14="http://schemas.microsoft.com/office/powerpoint/2010/main" val="3205497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متطلبات الارتباط بالأنترنت  </a:t>
            </a:r>
            <a:endParaRPr lang="ar-IQ" dirty="0"/>
          </a:p>
        </p:txBody>
      </p:sp>
      <p:sp>
        <p:nvSpPr>
          <p:cNvPr id="3" name="عنصر نائب للمحتوى 2"/>
          <p:cNvSpPr>
            <a:spLocks noGrp="1"/>
          </p:cNvSpPr>
          <p:nvPr>
            <p:ph idx="1"/>
          </p:nvPr>
        </p:nvSpPr>
        <p:spPr/>
        <p:txBody>
          <a:bodyPr/>
          <a:lstStyle/>
          <a:p>
            <a:r>
              <a:rPr lang="ar-IQ" dirty="0"/>
              <a:t>أما من جهة مستخدم الانترنت فيجب توفر متطلبات عدة وهي:-</a:t>
            </a:r>
            <a:endParaRPr lang="en-US" dirty="0"/>
          </a:p>
          <a:p>
            <a:pPr marL="0" indent="0">
              <a:buNone/>
            </a:pPr>
            <a:r>
              <a:rPr lang="ar-IQ" dirty="0" smtClean="0"/>
              <a:t>1- </a:t>
            </a:r>
            <a:r>
              <a:rPr lang="ar-IQ" dirty="0"/>
              <a:t>جهاز حاسوب ذو مواصفات جيدة، أو أي جهاز أخر مثل الهاتف النقال الذي أصبح حاليا يوفر الاتصال </a:t>
            </a:r>
            <a:r>
              <a:rPr lang="ar-IQ" dirty="0" smtClean="0"/>
              <a:t>بالأنترنت.</a:t>
            </a:r>
            <a:endParaRPr lang="en-US" dirty="0"/>
          </a:p>
          <a:p>
            <a:pPr marL="0" indent="0">
              <a:buNone/>
            </a:pPr>
            <a:r>
              <a:rPr lang="ar-IQ" dirty="0" smtClean="0"/>
              <a:t>2- </a:t>
            </a:r>
            <a:r>
              <a:rPr lang="ar-IQ" dirty="0"/>
              <a:t>جهاز محول (</a:t>
            </a:r>
            <a:r>
              <a:rPr lang="en-US" dirty="0"/>
              <a:t>Modem</a:t>
            </a:r>
            <a:r>
              <a:rPr lang="ar-IQ" dirty="0"/>
              <a:t> ) لتأمين الاتصال بين جهاز الحاسوب ومنظومة مزود الخدمة، وهو يعمل على تحويل الإشارات الرقمية إلى تناظرية وبالعكس. </a:t>
            </a:r>
            <a:endParaRPr lang="en-US" dirty="0"/>
          </a:p>
          <a:p>
            <a:pPr marL="0" indent="0">
              <a:buNone/>
            </a:pPr>
            <a:endParaRPr lang="ar-IQ" dirty="0"/>
          </a:p>
        </p:txBody>
      </p:sp>
    </p:spTree>
    <p:extLst>
      <p:ext uri="{BB962C8B-B14F-4D97-AF65-F5344CB8AC3E}">
        <p14:creationId xmlns:p14="http://schemas.microsoft.com/office/powerpoint/2010/main" val="1259900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متطلبات الارتباط بالأنترنت  </a:t>
            </a:r>
            <a:endParaRPr lang="ar-IQ" dirty="0"/>
          </a:p>
        </p:txBody>
      </p:sp>
      <p:sp>
        <p:nvSpPr>
          <p:cNvPr id="3" name="عنصر نائب للمحتوى 2"/>
          <p:cNvSpPr>
            <a:spLocks noGrp="1"/>
          </p:cNvSpPr>
          <p:nvPr>
            <p:ph idx="1"/>
          </p:nvPr>
        </p:nvSpPr>
        <p:spPr/>
        <p:txBody>
          <a:bodyPr/>
          <a:lstStyle/>
          <a:p>
            <a:r>
              <a:rPr lang="ar-IQ" dirty="0"/>
              <a:t>3- شبكة (</a:t>
            </a:r>
            <a:r>
              <a:rPr lang="en-US" dirty="0"/>
              <a:t>Grid</a:t>
            </a:r>
            <a:r>
              <a:rPr lang="ar-IQ" dirty="0"/>
              <a:t>) مرتبطة بجهاز مودم المستخدم لتأمين استقبال </a:t>
            </a:r>
            <a:r>
              <a:rPr lang="ar-IQ" dirty="0" err="1"/>
              <a:t>أشارة</a:t>
            </a:r>
            <a:r>
              <a:rPr lang="ar-IQ" dirty="0"/>
              <a:t> الشبكة المزودة لخدمة الانترنت، وقد يكون أي جهاز ثان مثل جهاز (</a:t>
            </a:r>
            <a:r>
              <a:rPr lang="en-US" dirty="0" err="1"/>
              <a:t>Nanostation</a:t>
            </a:r>
            <a:r>
              <a:rPr lang="ar-IQ" dirty="0"/>
              <a:t> ) أو غيره,</a:t>
            </a:r>
            <a:endParaRPr lang="en-US" dirty="0"/>
          </a:p>
          <a:p>
            <a:r>
              <a:rPr lang="ar-IQ" dirty="0"/>
              <a:t>4- وإذا كان الاتصال مع مزود الخدمة سلكيا فنحتاج إلى أسلاك، ويفضل من نوع (</a:t>
            </a:r>
            <a:r>
              <a:rPr lang="en-US" dirty="0"/>
              <a:t>DSL</a:t>
            </a:r>
            <a:r>
              <a:rPr lang="ar-IQ" dirty="0"/>
              <a:t> ) أو (</a:t>
            </a:r>
            <a:r>
              <a:rPr lang="en-US" dirty="0"/>
              <a:t>ISDN</a:t>
            </a:r>
            <a:r>
              <a:rPr lang="ar-IQ" dirty="0"/>
              <a:t>) للربط مع المنظومة. </a:t>
            </a:r>
            <a:endParaRPr lang="en-US" dirty="0"/>
          </a:p>
          <a:p>
            <a:pPr marL="0" indent="0">
              <a:buNone/>
            </a:pPr>
            <a:endParaRPr lang="ar-IQ" dirty="0"/>
          </a:p>
        </p:txBody>
      </p:sp>
    </p:spTree>
    <p:extLst>
      <p:ext uri="{BB962C8B-B14F-4D97-AF65-F5344CB8AC3E}">
        <p14:creationId xmlns:p14="http://schemas.microsoft.com/office/powerpoint/2010/main" val="3995877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متطلبات الارتباط بالأنترنت  </a:t>
            </a:r>
            <a:endParaRPr lang="ar-IQ" dirty="0"/>
          </a:p>
        </p:txBody>
      </p:sp>
      <p:sp>
        <p:nvSpPr>
          <p:cNvPr id="3" name="عنصر نائب للمحتوى 2"/>
          <p:cNvSpPr>
            <a:spLocks noGrp="1"/>
          </p:cNvSpPr>
          <p:nvPr>
            <p:ph idx="1"/>
          </p:nvPr>
        </p:nvSpPr>
        <p:spPr/>
        <p:txBody>
          <a:bodyPr/>
          <a:lstStyle/>
          <a:p>
            <a:pPr marL="0" indent="0">
              <a:buNone/>
            </a:pPr>
            <a:r>
              <a:rPr lang="ar-IQ" b="1" dirty="0"/>
              <a:t>ثانيا/ البرامج</a:t>
            </a:r>
            <a:endParaRPr lang="en-US" dirty="0"/>
          </a:p>
          <a:p>
            <a:pPr marL="0" indent="0">
              <a:buNone/>
            </a:pPr>
            <a:r>
              <a:rPr lang="ar-IQ" dirty="0"/>
              <a:t>1- نظام تشغيل الحاسوب بالنسبة لمزود خدمة الانترنت والمستخدم، مثل نظام (</a:t>
            </a:r>
            <a:r>
              <a:rPr lang="en-US" dirty="0"/>
              <a:t>Windows</a:t>
            </a:r>
            <a:r>
              <a:rPr lang="ar-IQ" dirty="0"/>
              <a:t>)</a:t>
            </a:r>
            <a:endParaRPr lang="en-US" dirty="0"/>
          </a:p>
          <a:p>
            <a:pPr marL="0" indent="0">
              <a:buNone/>
            </a:pPr>
            <a:r>
              <a:rPr lang="ar-IQ" dirty="0" smtClean="0"/>
              <a:t>2- </a:t>
            </a:r>
            <a:r>
              <a:rPr lang="ar-IQ" dirty="0"/>
              <a:t>برامج حماية (</a:t>
            </a:r>
            <a:r>
              <a:rPr lang="en-US" dirty="0"/>
              <a:t>Firewalls</a:t>
            </a:r>
            <a:r>
              <a:rPr lang="ar-IQ" dirty="0"/>
              <a:t>) لتفادي محاولات الاختراق من الخارج ومنع المستخدمين المحليين من الاطلاع على بعض المواقع غير المرغوب فيها.  </a:t>
            </a:r>
            <a:endParaRPr lang="en-US" dirty="0"/>
          </a:p>
          <a:p>
            <a:pPr marL="0" indent="0">
              <a:buNone/>
            </a:pPr>
            <a:r>
              <a:rPr lang="ar-IQ" dirty="0" smtClean="0"/>
              <a:t>3- </a:t>
            </a:r>
            <a:r>
              <a:rPr lang="ar-IQ" dirty="0"/>
              <a:t>برنامج متصفح الانترنت مثل (</a:t>
            </a:r>
            <a:r>
              <a:rPr lang="en-US" dirty="0"/>
              <a:t>Internet Explorer</a:t>
            </a:r>
            <a:r>
              <a:rPr lang="ar-IQ" dirty="0"/>
              <a:t> ) أو غيره من البرامج التي تتوافق مع نظام التشغيل.</a:t>
            </a:r>
            <a:endParaRPr lang="en-US" dirty="0"/>
          </a:p>
          <a:p>
            <a:pPr marL="0" indent="0">
              <a:buNone/>
            </a:pPr>
            <a:endParaRPr lang="ar-IQ" dirty="0"/>
          </a:p>
        </p:txBody>
      </p:sp>
    </p:spTree>
    <p:extLst>
      <p:ext uri="{BB962C8B-B14F-4D97-AF65-F5344CB8AC3E}">
        <p14:creationId xmlns:p14="http://schemas.microsoft.com/office/powerpoint/2010/main" val="3948465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متطلبات الارتباط بالأنترنت  </a:t>
            </a:r>
            <a:endParaRPr lang="ar-IQ" dirty="0"/>
          </a:p>
        </p:txBody>
      </p:sp>
      <p:sp>
        <p:nvSpPr>
          <p:cNvPr id="3" name="عنصر نائب للمحتوى 2"/>
          <p:cNvSpPr>
            <a:spLocks noGrp="1"/>
          </p:cNvSpPr>
          <p:nvPr>
            <p:ph idx="1"/>
          </p:nvPr>
        </p:nvSpPr>
        <p:spPr/>
        <p:txBody>
          <a:bodyPr/>
          <a:lstStyle/>
          <a:p>
            <a:pPr marL="0" indent="0">
              <a:buNone/>
            </a:pPr>
            <a:r>
              <a:rPr lang="ar-IQ" dirty="0" smtClean="0"/>
              <a:t>4- </a:t>
            </a:r>
            <a:r>
              <a:rPr lang="ar-IQ" dirty="0"/>
              <a:t>ناشر الصفحات العنكبوتية مثل برنامج (</a:t>
            </a:r>
            <a:r>
              <a:rPr lang="en-US" dirty="0"/>
              <a:t>MS Front Page</a:t>
            </a:r>
            <a:r>
              <a:rPr lang="ar-IQ" dirty="0"/>
              <a:t>). </a:t>
            </a:r>
            <a:endParaRPr lang="en-US" dirty="0"/>
          </a:p>
          <a:p>
            <a:pPr marL="0" indent="0">
              <a:buNone/>
            </a:pPr>
            <a:r>
              <a:rPr lang="ar-IQ" dirty="0"/>
              <a:t>فضلا عن هذه المتطلبات يجب إن يشترك المستخدم مع مزود الخدمة لتأمين الاتصال </a:t>
            </a:r>
            <a:r>
              <a:rPr lang="ar-IQ" dirty="0" smtClean="0"/>
              <a:t>بالأنترنت </a:t>
            </a:r>
            <a:r>
              <a:rPr lang="ar-IQ" dirty="0"/>
              <a:t>ويكون أما بالاشتراك الدائم أو عند الطلب. </a:t>
            </a:r>
            <a:endParaRPr lang="en-US" dirty="0"/>
          </a:p>
          <a:p>
            <a:pPr marL="0" indent="0">
              <a:buNone/>
            </a:pPr>
            <a:endParaRPr lang="ar-IQ" dirty="0"/>
          </a:p>
        </p:txBody>
      </p:sp>
    </p:spTree>
    <p:extLst>
      <p:ext uri="{BB962C8B-B14F-4D97-AF65-F5344CB8AC3E}">
        <p14:creationId xmlns:p14="http://schemas.microsoft.com/office/powerpoint/2010/main" val="699645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الشبكة العنكبوتية </a:t>
            </a:r>
            <a:endParaRPr lang="ar-IQ" dirty="0"/>
          </a:p>
        </p:txBody>
      </p:sp>
      <p:sp>
        <p:nvSpPr>
          <p:cNvPr id="3" name="عنصر نائب للمحتوى 2"/>
          <p:cNvSpPr>
            <a:spLocks noGrp="1"/>
          </p:cNvSpPr>
          <p:nvPr>
            <p:ph idx="1"/>
          </p:nvPr>
        </p:nvSpPr>
        <p:spPr/>
        <p:txBody>
          <a:bodyPr>
            <a:normAutofit/>
          </a:bodyPr>
          <a:lstStyle/>
          <a:p>
            <a:r>
              <a:rPr lang="ar-IQ" b="1" dirty="0"/>
              <a:t>الشبكة العنكبوتية </a:t>
            </a:r>
            <a:r>
              <a:rPr lang="en-US" b="1" dirty="0" smtClean="0"/>
              <a:t>www</a:t>
            </a:r>
            <a:endParaRPr lang="en-US" dirty="0"/>
          </a:p>
          <a:p>
            <a:pPr marL="0" indent="0">
              <a:buNone/>
            </a:pPr>
            <a:r>
              <a:rPr lang="ar-IQ" dirty="0"/>
              <a:t>الويب/  </a:t>
            </a:r>
            <a:r>
              <a:rPr lang="en-US" dirty="0"/>
              <a:t>Word Wide Web</a:t>
            </a:r>
            <a:r>
              <a:rPr lang="ar-IQ" dirty="0"/>
              <a:t> نظام معرفة مبني على النصوص المترابطة مع قدرات وصل الى نظم وموارد اخرى مشابهة لغوفر. تنشا صفحات النصوص المترابطة بواسطة لغة تأشير النصوص المترابطة ( </a:t>
            </a:r>
            <a:r>
              <a:rPr lang="en-US" dirty="0"/>
              <a:t>HTLM</a:t>
            </a:r>
            <a:r>
              <a:rPr lang="ar-IQ" dirty="0"/>
              <a:t> )، بينما تربط موارد الانترنت عن طريق عناوين الويب ( </a:t>
            </a:r>
            <a:r>
              <a:rPr lang="en-US" dirty="0"/>
              <a:t>URL</a:t>
            </a:r>
            <a:r>
              <a:rPr lang="ar-IQ" dirty="0"/>
              <a:t> ) ( محصل المصادر الموحد) . </a:t>
            </a:r>
            <a:endParaRPr lang="en-US" dirty="0"/>
          </a:p>
          <a:p>
            <a:pPr marL="0" indent="0">
              <a:buNone/>
            </a:pPr>
            <a:r>
              <a:rPr lang="ar-IQ" dirty="0" smtClean="0"/>
              <a:t> </a:t>
            </a:r>
            <a:r>
              <a:rPr lang="ar-IQ" dirty="0"/>
              <a:t>الويب ليست الانترنت فهي لا تمثل سوى احدى الخدمات المتاحة من خلال الانترنت. </a:t>
            </a:r>
            <a:r>
              <a:rPr lang="ar-IQ" dirty="0" smtClean="0"/>
              <a:t>فالإنترنت </a:t>
            </a:r>
            <a:r>
              <a:rPr lang="ar-IQ" dirty="0"/>
              <a:t>تتيح خدمات اخرى مثل تلنت وغوفر ...الخ.</a:t>
            </a:r>
            <a:endParaRPr lang="en-US" dirty="0"/>
          </a:p>
          <a:p>
            <a:pPr marL="0" indent="0">
              <a:buNone/>
            </a:pPr>
            <a:endParaRPr lang="ar-IQ" dirty="0"/>
          </a:p>
        </p:txBody>
      </p:sp>
    </p:spTree>
    <p:extLst>
      <p:ext uri="{BB962C8B-B14F-4D97-AF65-F5344CB8AC3E}">
        <p14:creationId xmlns:p14="http://schemas.microsoft.com/office/powerpoint/2010/main" val="678780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الشبكة العنكبوتية </a:t>
            </a:r>
            <a:endParaRPr lang="ar-IQ" dirty="0"/>
          </a:p>
        </p:txBody>
      </p:sp>
      <p:sp>
        <p:nvSpPr>
          <p:cNvPr id="3" name="عنصر نائب للمحتوى 2"/>
          <p:cNvSpPr>
            <a:spLocks noGrp="1"/>
          </p:cNvSpPr>
          <p:nvPr>
            <p:ph idx="1"/>
          </p:nvPr>
        </p:nvSpPr>
        <p:spPr/>
        <p:txBody>
          <a:bodyPr>
            <a:normAutofit/>
          </a:bodyPr>
          <a:lstStyle/>
          <a:p>
            <a:r>
              <a:rPr lang="ar-IQ" b="1" dirty="0"/>
              <a:t>مكونات الويب </a:t>
            </a:r>
            <a:r>
              <a:rPr lang="ar-IQ" b="1" dirty="0" smtClean="0"/>
              <a:t>وبنيتها</a:t>
            </a:r>
            <a:endParaRPr lang="en-US" dirty="0"/>
          </a:p>
          <a:p>
            <a:pPr marL="0" lvl="0" indent="0">
              <a:buNone/>
            </a:pPr>
            <a:r>
              <a:rPr lang="ar-IQ" dirty="0" smtClean="0"/>
              <a:t>- متصفح </a:t>
            </a:r>
            <a:r>
              <a:rPr lang="ar-IQ" dirty="0"/>
              <a:t>الويب ( </a:t>
            </a:r>
            <a:r>
              <a:rPr lang="en-US" dirty="0"/>
              <a:t>web browser</a:t>
            </a:r>
            <a:r>
              <a:rPr lang="ar-IQ" dirty="0"/>
              <a:t> ) وهو برنامج يمكن المستخدم من مشاهدة صفحة الشبكة العنكبوتية وكذلك التحرك من صفحة الى اخرى ومن المتصفحات المشهورة ( </a:t>
            </a:r>
            <a:r>
              <a:rPr lang="en-US" dirty="0"/>
              <a:t>Microsoft Internet Explorer</a:t>
            </a:r>
            <a:r>
              <a:rPr lang="ar-IQ" dirty="0"/>
              <a:t>) ، (</a:t>
            </a:r>
            <a:r>
              <a:rPr lang="en-US" dirty="0"/>
              <a:t>Netscape Communicator</a:t>
            </a:r>
            <a:r>
              <a:rPr lang="ar-IQ" dirty="0"/>
              <a:t>)</a:t>
            </a:r>
            <a:endParaRPr lang="en-US" dirty="0"/>
          </a:p>
          <a:p>
            <a:pPr marL="0" indent="0">
              <a:buNone/>
            </a:pPr>
            <a:endParaRPr lang="ar-IQ" dirty="0"/>
          </a:p>
        </p:txBody>
      </p:sp>
    </p:spTree>
    <p:extLst>
      <p:ext uri="{BB962C8B-B14F-4D97-AF65-F5344CB8AC3E}">
        <p14:creationId xmlns:p14="http://schemas.microsoft.com/office/powerpoint/2010/main" val="2956885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الشبكة العنكبوتية </a:t>
            </a:r>
            <a:endParaRPr lang="ar-IQ" dirty="0"/>
          </a:p>
        </p:txBody>
      </p:sp>
      <p:sp>
        <p:nvSpPr>
          <p:cNvPr id="3" name="عنصر نائب للمحتوى 2"/>
          <p:cNvSpPr>
            <a:spLocks noGrp="1"/>
          </p:cNvSpPr>
          <p:nvPr>
            <p:ph idx="1"/>
          </p:nvPr>
        </p:nvSpPr>
        <p:spPr/>
        <p:txBody>
          <a:bodyPr/>
          <a:lstStyle/>
          <a:p>
            <a:pPr marL="0" indent="0" algn="just">
              <a:buNone/>
            </a:pPr>
            <a:r>
              <a:rPr lang="ar-IQ" dirty="0" smtClean="0"/>
              <a:t>- لغة </a:t>
            </a:r>
            <a:r>
              <a:rPr lang="ar-IQ" dirty="0"/>
              <a:t>ترميز النص المترابط (</a:t>
            </a:r>
            <a:r>
              <a:rPr lang="en-US" dirty="0"/>
              <a:t>(HTML </a:t>
            </a:r>
            <a:r>
              <a:rPr lang="ar-IQ" dirty="0"/>
              <a:t> تعني وضع تعليمات خاصة تسمى علامات (</a:t>
            </a:r>
            <a:r>
              <a:rPr lang="en-US" dirty="0"/>
              <a:t>  tags</a:t>
            </a:r>
            <a:r>
              <a:rPr lang="ar-IQ" dirty="0"/>
              <a:t>) او تحديد ( </a:t>
            </a:r>
            <a:r>
              <a:rPr lang="en-US" dirty="0"/>
              <a:t>Markup</a:t>
            </a:r>
            <a:r>
              <a:rPr lang="ar-IQ" dirty="0"/>
              <a:t> ) تستخدم لترتيب وتحديد وثيقة من الوثائق المتوفرة على الشبكة العنكبوتية، وتصميمها وربطها بالوثائق الاخرى ذات العلاقة. وعلى هذا الاساس فان لغة ترميز النص المترابط تساعد في تأمين وتهيئة وتصميم صفحات الشبكة العنكبوتية على الانترنت</a:t>
            </a:r>
          </a:p>
        </p:txBody>
      </p:sp>
    </p:spTree>
    <p:extLst>
      <p:ext uri="{BB962C8B-B14F-4D97-AF65-F5344CB8AC3E}">
        <p14:creationId xmlns:p14="http://schemas.microsoft.com/office/powerpoint/2010/main" val="8135438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دير تنفيذي">
  <a:themeElements>
    <a:clrScheme name="مدير تنفيذي">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مدير تنفيذي">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ير تنفيذي">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19</TotalTime>
  <Words>471</Words>
  <Application>Microsoft Office PowerPoint</Application>
  <PresentationFormat>عرض على الشاشة (3:4)‏</PresentationFormat>
  <Paragraphs>34</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مدير تنفيذي</vt:lpstr>
      <vt:lpstr>شبكات المعلومات </vt:lpstr>
      <vt:lpstr>متطلبات الارتباط بالأنترنت  </vt:lpstr>
      <vt:lpstr>متطلبات الارتباط بالأنترنت  </vt:lpstr>
      <vt:lpstr>متطلبات الارتباط بالأنترنت  </vt:lpstr>
      <vt:lpstr>متطلبات الارتباط بالأنترنت  </vt:lpstr>
      <vt:lpstr>متطلبات الارتباط بالأنترنت  </vt:lpstr>
      <vt:lpstr>الشبكة العنكبوتية </vt:lpstr>
      <vt:lpstr>الشبكة العنكبوتية </vt:lpstr>
      <vt:lpstr>الشبكة العنكبوتية </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شبكات المعلومات</dc:title>
  <dc:creator>Dr.salman</dc:creator>
  <cp:lastModifiedBy>1BrotherCenter</cp:lastModifiedBy>
  <cp:revision>3</cp:revision>
  <dcterms:created xsi:type="dcterms:W3CDTF">2020-03-06T11:33:43Z</dcterms:created>
  <dcterms:modified xsi:type="dcterms:W3CDTF">2020-08-08T22:43:08Z</dcterms:modified>
</cp:coreProperties>
</file>